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9" r:id="rId4"/>
    <p:sldId id="267" r:id="rId5"/>
    <p:sldId id="260" r:id="rId6"/>
    <p:sldId id="268" r:id="rId7"/>
    <p:sldId id="262" r:id="rId8"/>
    <p:sldId id="271" r:id="rId9"/>
    <p:sldId id="266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4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7AE20-56A5-4D1E-B727-FD8180D48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E23A28-A2EF-4EDE-ADD4-DB9FD282F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0F219A-C3F5-4E12-A6DB-ED6AE7F0E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1D37-3146-4791-9900-AFBF0CC934D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D4EF5E-CE89-4215-9B29-3284FAB6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C97C0F-19BD-4109-B257-C3580E95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9492-4936-41E4-9CFA-ACD3A40B54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8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47867E-2965-483D-927D-CB97CF5D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6D83457-51E8-48CE-AF98-0512D1D2A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D13B00-AF50-4BE4-8996-1287A86C3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1D37-3146-4791-9900-AFBF0CC934D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6A3C13-28AC-4111-96F4-7F21B7B2D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46CFE2-E362-4EF0-B44A-1BBA249F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9492-4936-41E4-9CFA-ACD3A40B54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9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8A925A6-199E-41AC-84FB-6C655EC6F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D31F0B-032A-4F6F-A316-5AD0BD8C4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4FB98C-092F-426B-84EE-724ED1120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1D37-3146-4791-9900-AFBF0CC934D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13E88B-636A-40A8-96A3-2620F84EF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551C8E-7FD3-4D4D-94A6-A5A7CA20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9492-4936-41E4-9CFA-ACD3A40B54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5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456CCF-70EC-48A1-A903-82B93F7CA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D092E3-9855-43AE-8154-87903865B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7AA6BB-5BC2-423D-8B48-1EA71A469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1D37-3146-4791-9900-AFBF0CC934D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3099F0-6EE2-489F-AFF6-EFFC711DE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2D6AA3-6CB3-4211-8645-9668E2B3B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9492-4936-41E4-9CFA-ACD3A40B54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4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14F410-FA95-4DA0-87FA-3606BB8EA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F674DE-71C5-4FCD-90EC-C48437463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443DD9-3654-4B92-9714-35E085821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1D37-3146-4791-9900-AFBF0CC934D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FCECC1-E28E-4FDC-932B-69F415EA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E80B11-5806-42D7-8612-767082E63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9492-4936-41E4-9CFA-ACD3A40B54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3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ACFB8-0CB6-4018-87A1-8A476F7D0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BAF9AF-AE71-4FA1-B2A6-C51337125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667A52F-DD42-49EC-AD10-BDF7258BF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F48A53F-B438-4632-94FD-9FECFF76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1D37-3146-4791-9900-AFBF0CC934D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CC8CED-9CD0-440D-8B6C-5439A135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9DC2A43-2A68-48C4-BAF9-20730CA8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9492-4936-41E4-9CFA-ACD3A40B54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62E009-8EAA-45DB-B88C-0B87AA2D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3439495-8C36-4044-9593-F33029BCD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C718A2F-F082-42A0-A59B-C2AFF4754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A78554B-394A-4246-A661-646971CA9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EABE57D-4A5C-41F0-8432-2F4FC80FB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83D3159-62A5-4F66-BADA-5F9525C9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1D37-3146-4791-9900-AFBF0CC934D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02513B3-4F08-4E6C-A5CD-F0E3931A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D87B377-ADCC-4565-960D-7BD2669FA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9492-4936-41E4-9CFA-ACD3A40B54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3AF7-C1DC-424D-8E0F-6D530C4F3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954C3BF-5F05-4093-9519-11C5C8793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1D37-3146-4791-9900-AFBF0CC934D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7097A12-940E-41A8-AAD8-7ECFA7063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485D07F-D043-4FBB-834D-28A919F9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9492-4936-41E4-9CFA-ACD3A40B54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1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052FD7B-7214-400F-BD4A-B31B1CA6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1D37-3146-4791-9900-AFBF0CC934D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AD4409B-16D7-4614-AA18-1C61BD2D0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C1B090-6EAC-4CA9-9C34-2DD88CB4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9492-4936-41E4-9CFA-ACD3A40B54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3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8DE58-1869-4049-A1CD-7E680E0F8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09177F-18A7-4C71-A521-7BE8A40F9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9B0B2C-B6A9-4219-BE46-34036ECC6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DBE604-E11F-4DAF-9B43-8DB472042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1D37-3146-4791-9900-AFBF0CC934D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FD062DB-274A-4499-9105-055EBA832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7276DA8-33D8-4666-85B4-1741FFFE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9492-4936-41E4-9CFA-ACD3A40B54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9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B9C8AB-0BAF-4EBD-B34A-9303513DE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000049D-0BF6-4CB3-BCEA-B2F241A5B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DC3050-ED38-4DDD-ACA2-3AA3A3A4D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861E2B6-F685-4B67-9DAB-C62507A8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1D37-3146-4791-9900-AFBF0CC934D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856819-22AD-4008-83DB-7F6C63343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9823D9-C03D-4C0F-AFE7-C5826744D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9492-4936-41E4-9CFA-ACD3A40B54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7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4E67976-F880-477C-A5B4-9F4AB72F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7C5895-0B8F-42DD-8482-F77822645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54E69A-C229-4F33-ACC6-F985410E4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51D37-3146-4791-9900-AFBF0CC934D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492E8D-60CF-44A9-AEA5-713BDB161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A7E456-CD72-4EB3-B8B4-A6460C8A5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99492-4936-41E4-9CFA-ACD3A40B54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4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7E035E-3DEF-4654-9B79-98DD4662B4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/>
              <a:t>Stranded by Carbon Risk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8B3F20-E4E0-4753-90C3-A84D92AD2F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000"/>
              <a:t>Prof.dr. Dirk Brounen</a:t>
            </a:r>
          </a:p>
          <a:p>
            <a:pPr algn="l">
              <a:spcBef>
                <a:spcPts val="0"/>
              </a:spcBef>
            </a:pPr>
            <a:r>
              <a:rPr lang="en-US" sz="1600"/>
              <a:t>Tilburg University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FBC1C4-FF32-49D8-8E5F-63434D552AB2}"/>
              </a:ext>
            </a:extLst>
          </p:cNvPr>
          <p:cNvCxnSpPr/>
          <p:nvPr/>
        </p:nvCxnSpPr>
        <p:spPr>
          <a:xfrm>
            <a:off x="1614115" y="3429000"/>
            <a:ext cx="4572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779AC552-1B88-43FE-ACAC-4B7EAE50FF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67"/>
          <a:stretch/>
        </p:blipFill>
        <p:spPr>
          <a:xfrm>
            <a:off x="10785988" y="5683594"/>
            <a:ext cx="1343860" cy="109703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5DA17A-8A76-41EC-84A4-7882D763A32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" y="5803956"/>
            <a:ext cx="1461847" cy="10137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1080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FB790-3A44-449F-81B4-DB87E26B4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Lost in translation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D1749A-B741-48DE-96C6-345B76203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9" y="2320413"/>
            <a:ext cx="10921181" cy="3856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latin typeface="+mj-lt"/>
              </a:rPr>
              <a:t>We all know about:</a:t>
            </a:r>
          </a:p>
          <a:p>
            <a:r>
              <a:rPr lang="en-US" sz="1800">
                <a:latin typeface="+mj-lt"/>
              </a:rPr>
              <a:t>Climate change</a:t>
            </a:r>
          </a:p>
          <a:p>
            <a:r>
              <a:rPr lang="en-US" sz="1800">
                <a:latin typeface="+mj-lt"/>
              </a:rPr>
              <a:t>Real estate’s CO2 emissions</a:t>
            </a:r>
          </a:p>
          <a:p>
            <a:r>
              <a:rPr lang="en-US" sz="1800">
                <a:latin typeface="+mj-lt"/>
              </a:rPr>
              <a:t>Paris, COP21</a:t>
            </a:r>
          </a:p>
          <a:p>
            <a:endParaRPr lang="en-US" sz="2000">
              <a:latin typeface="+mj-lt"/>
            </a:endParaRPr>
          </a:p>
          <a:p>
            <a:endParaRPr lang="en-US" sz="2000">
              <a:latin typeface="+mj-lt"/>
            </a:endParaRPr>
          </a:p>
          <a:p>
            <a:endParaRPr lang="en-US" sz="2000">
              <a:latin typeface="+mj-lt"/>
            </a:endParaRPr>
          </a:p>
          <a:p>
            <a:endParaRPr lang="en-US" sz="2000">
              <a:latin typeface="+mj-lt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2BA106F-428C-45E0-98E7-47E75BBA8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33" y="2320413"/>
            <a:ext cx="7256206" cy="376386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10B669C1-ED56-4E3F-A78B-AF3610F7E8A4}"/>
              </a:ext>
            </a:extLst>
          </p:cNvPr>
          <p:cNvCxnSpPr/>
          <p:nvPr/>
        </p:nvCxnSpPr>
        <p:spPr>
          <a:xfrm>
            <a:off x="838200" y="1268361"/>
            <a:ext cx="310896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8BDE8A4C-4C72-4C3F-B4AC-7B02E9D0599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" y="6042609"/>
            <a:ext cx="1117718" cy="77513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6BC6206-5D1D-4B74-848C-19E6B5396CB1}"/>
              </a:ext>
            </a:extLst>
          </p:cNvPr>
          <p:cNvSpPr txBox="1"/>
          <p:nvPr/>
        </p:nvSpPr>
        <p:spPr>
          <a:xfrm>
            <a:off x="432619" y="4835195"/>
            <a:ext cx="26219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>
                <a:latin typeface="+mj-lt"/>
              </a:rPr>
              <a:t>But what does it mean?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To you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Today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307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FB790-3A44-449F-81B4-DB87E26B4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Climate policy implications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D1749A-B741-48DE-96C6-345B76203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9" y="1854426"/>
            <a:ext cx="10921181" cy="4437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latin typeface="+mj-lt"/>
              </a:rPr>
              <a:t>COP21 means:</a:t>
            </a:r>
          </a:p>
          <a:p>
            <a:r>
              <a:rPr lang="en-US" sz="1800">
                <a:latin typeface="+mj-lt"/>
              </a:rPr>
              <a:t>40% lower gHg emissions by 2030</a:t>
            </a:r>
          </a:p>
          <a:p>
            <a:r>
              <a:rPr lang="en-US" sz="1800">
                <a:latin typeface="+mj-lt"/>
              </a:rPr>
              <a:t>80% lower gHg emissions by 2050</a:t>
            </a:r>
          </a:p>
          <a:p>
            <a:pPr marL="0" indent="0">
              <a:buNone/>
            </a:pPr>
            <a:endParaRPr lang="en-US" sz="2000">
              <a:latin typeface="+mj-lt"/>
            </a:endParaRPr>
          </a:p>
          <a:p>
            <a:pPr marL="0" indent="0">
              <a:buNone/>
            </a:pPr>
            <a:r>
              <a:rPr lang="en-US" sz="2000">
                <a:latin typeface="+mj-lt"/>
              </a:rPr>
              <a:t>Enforcement in this </a:t>
            </a:r>
            <a:r>
              <a:rPr lang="en-US" sz="2000" i="1">
                <a:latin typeface="+mj-lt"/>
              </a:rPr>
              <a:t>data transparent </a:t>
            </a:r>
            <a:r>
              <a:rPr lang="en-US" sz="2000">
                <a:latin typeface="+mj-lt"/>
              </a:rPr>
              <a:t>era comes in various shapes and forms:</a:t>
            </a:r>
          </a:p>
          <a:p>
            <a:pPr>
              <a:buFontTx/>
              <a:buChar char="-"/>
            </a:pPr>
            <a:r>
              <a:rPr lang="en-US" sz="1800">
                <a:latin typeface="+mj-lt"/>
              </a:rPr>
              <a:t>Tax penalties</a:t>
            </a:r>
          </a:p>
          <a:p>
            <a:pPr>
              <a:buFontTx/>
              <a:buChar char="-"/>
            </a:pPr>
            <a:r>
              <a:rPr lang="en-US" sz="1800">
                <a:latin typeface="+mj-lt"/>
              </a:rPr>
              <a:t>Bans on rent</a:t>
            </a:r>
          </a:p>
          <a:p>
            <a:pPr marL="0" indent="0">
              <a:buNone/>
            </a:pPr>
            <a:endParaRPr lang="en-US" sz="2000">
              <a:latin typeface="+mj-lt"/>
            </a:endParaRPr>
          </a:p>
          <a:p>
            <a:pPr marL="0" indent="0">
              <a:buNone/>
            </a:pPr>
            <a:endParaRPr lang="en-US" sz="2000">
              <a:latin typeface="+mj-lt"/>
            </a:endParaRPr>
          </a:p>
          <a:p>
            <a:pPr marL="0" indent="0">
              <a:buNone/>
            </a:pPr>
            <a:r>
              <a:rPr lang="en-US" sz="2000">
                <a:latin typeface="+mj-lt"/>
              </a:rPr>
              <a:t>Climate risk will affect your property values </a:t>
            </a:r>
          </a:p>
          <a:p>
            <a:pPr marL="0" indent="0">
              <a:buNone/>
            </a:pPr>
            <a:r>
              <a:rPr lang="en-US" sz="2000">
                <a:latin typeface="+mj-lt"/>
              </a:rPr>
              <a:t>	–&gt; create an additional source of </a:t>
            </a:r>
            <a:r>
              <a:rPr lang="en-US" sz="2000" b="1" u="sng">
                <a:solidFill>
                  <a:srgbClr val="C00000"/>
                </a:solidFill>
                <a:latin typeface="+mj-lt"/>
              </a:rPr>
              <a:t>stranded asset risk</a:t>
            </a:r>
          </a:p>
          <a:p>
            <a:pPr>
              <a:buFontTx/>
              <a:buChar char="-"/>
            </a:pPr>
            <a:endParaRPr lang="en-US" sz="2000">
              <a:latin typeface="+mj-lt"/>
            </a:endParaRPr>
          </a:p>
          <a:p>
            <a:endParaRPr lang="en-US" sz="2000">
              <a:latin typeface="+mj-lt"/>
            </a:endParaRPr>
          </a:p>
          <a:p>
            <a:endParaRPr lang="en-US" sz="2000">
              <a:latin typeface="+mj-lt"/>
            </a:endParaRPr>
          </a:p>
          <a:p>
            <a:endParaRPr lang="en-US" sz="2000">
              <a:latin typeface="+mj-lt"/>
            </a:endParaRP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10B669C1-ED56-4E3F-A78B-AF3610F7E8A4}"/>
              </a:ext>
            </a:extLst>
          </p:cNvPr>
          <p:cNvCxnSpPr/>
          <p:nvPr/>
        </p:nvCxnSpPr>
        <p:spPr>
          <a:xfrm>
            <a:off x="838200" y="1268361"/>
            <a:ext cx="4572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8FF53943-43F7-4796-AC4C-1700AE4700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" y="6042609"/>
            <a:ext cx="1117718" cy="77513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43C687F-E34F-475A-9E3C-5AEA611DB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19" y="3729765"/>
            <a:ext cx="5784834" cy="150908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4B5AEC4-1396-4D99-971A-9CA49C6DC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656" y="5069743"/>
            <a:ext cx="5588287" cy="65408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913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FB790-3A44-449F-81B4-DB87E26B4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The Carbon Risk Real Estate Monitor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D1749A-B741-48DE-96C6-345B76203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9" y="2320413"/>
            <a:ext cx="10921181" cy="3856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>
                <a:latin typeface="+mj-lt"/>
              </a:rPr>
              <a:t>1. We </a:t>
            </a:r>
            <a:r>
              <a:rPr lang="en-US" sz="1600" b="1">
                <a:latin typeface="+mj-lt"/>
              </a:rPr>
              <a:t>translate</a:t>
            </a:r>
            <a:r>
              <a:rPr lang="en-US" sz="1600">
                <a:latin typeface="+mj-lt"/>
              </a:rPr>
              <a:t> long-term policies into clear science based targets</a:t>
            </a:r>
          </a:p>
          <a:p>
            <a:pPr marL="0" indent="0">
              <a:buNone/>
            </a:pPr>
            <a:r>
              <a:rPr lang="en-US" sz="1400">
                <a:latin typeface="+mj-lt"/>
              </a:rPr>
              <a:t>	Global -&gt; National</a:t>
            </a:r>
          </a:p>
          <a:p>
            <a:pPr marL="0" indent="0">
              <a:buNone/>
            </a:pPr>
            <a:r>
              <a:rPr lang="en-US" sz="1400">
                <a:latin typeface="+mj-lt"/>
              </a:rPr>
              <a:t>	National -&gt; Real estate industry</a:t>
            </a:r>
          </a:p>
          <a:p>
            <a:pPr marL="0" indent="0">
              <a:buNone/>
            </a:pPr>
            <a:r>
              <a:rPr lang="en-US" sz="1400">
                <a:latin typeface="+mj-lt"/>
              </a:rPr>
              <a:t>	Real estate industry -&gt; Sectors</a:t>
            </a:r>
          </a:p>
          <a:p>
            <a:pPr marL="0" indent="0">
              <a:buNone/>
            </a:pPr>
            <a:endParaRPr lang="en-US" sz="1600">
              <a:latin typeface="+mj-lt"/>
            </a:endParaRPr>
          </a:p>
          <a:p>
            <a:pPr marL="0" indent="0">
              <a:buNone/>
            </a:pPr>
            <a:endParaRPr lang="en-US" sz="1600">
              <a:latin typeface="+mj-lt"/>
            </a:endParaRPr>
          </a:p>
          <a:p>
            <a:pPr marL="0" indent="0">
              <a:buNone/>
            </a:pPr>
            <a:r>
              <a:rPr lang="en-US" sz="1600">
                <a:latin typeface="+mj-lt"/>
              </a:rPr>
              <a:t> </a:t>
            </a:r>
          </a:p>
          <a:p>
            <a:pPr>
              <a:buFontTx/>
              <a:buChar char="-"/>
            </a:pPr>
            <a:endParaRPr lang="en-US" sz="1600">
              <a:latin typeface="+mj-lt"/>
            </a:endParaRPr>
          </a:p>
          <a:p>
            <a:endParaRPr lang="en-US" sz="1600">
              <a:latin typeface="+mj-lt"/>
            </a:endParaRPr>
          </a:p>
          <a:p>
            <a:endParaRPr lang="en-US" sz="1600">
              <a:latin typeface="+mj-lt"/>
            </a:endParaRPr>
          </a:p>
          <a:p>
            <a:endParaRPr lang="en-US" sz="1600">
              <a:latin typeface="+mj-lt"/>
            </a:endParaRP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10B669C1-ED56-4E3F-A78B-AF3610F7E8A4}"/>
              </a:ext>
            </a:extLst>
          </p:cNvPr>
          <p:cNvCxnSpPr/>
          <p:nvPr/>
        </p:nvCxnSpPr>
        <p:spPr>
          <a:xfrm>
            <a:off x="838200" y="1268361"/>
            <a:ext cx="612648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45C0C169-C364-42DE-B263-2C5B6F5148E6}"/>
              </a:ext>
            </a:extLst>
          </p:cNvPr>
          <p:cNvCxnSpPr/>
          <p:nvPr/>
        </p:nvCxnSpPr>
        <p:spPr>
          <a:xfrm>
            <a:off x="7266038" y="2595715"/>
            <a:ext cx="0" cy="27432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8D493E1-E42B-4919-A796-297E1F320653}"/>
              </a:ext>
            </a:extLst>
          </p:cNvPr>
          <p:cNvCxnSpPr/>
          <p:nvPr/>
        </p:nvCxnSpPr>
        <p:spPr>
          <a:xfrm>
            <a:off x="7266038" y="5329083"/>
            <a:ext cx="4365523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5C10EC8D-2405-4479-B404-F7D1BEC7F5BB}"/>
              </a:ext>
            </a:extLst>
          </p:cNvPr>
          <p:cNvSpPr txBox="1"/>
          <p:nvPr/>
        </p:nvSpPr>
        <p:spPr>
          <a:xfrm>
            <a:off x="6544238" y="2593924"/>
            <a:ext cx="721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gHg </a:t>
            </a:r>
          </a:p>
          <a:p>
            <a:pPr algn="ctr"/>
            <a:r>
              <a:rPr lang="en-US" sz="1200"/>
              <a:t>intensity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AC0AF4D-B4B3-4FE4-82D2-1CCA1701B24C}"/>
              </a:ext>
            </a:extLst>
          </p:cNvPr>
          <p:cNvSpPr txBox="1"/>
          <p:nvPr/>
        </p:nvSpPr>
        <p:spPr>
          <a:xfrm>
            <a:off x="11090058" y="5338915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2050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D2DDE58-CB40-4C06-90C1-D25F26DE307B}"/>
              </a:ext>
            </a:extLst>
          </p:cNvPr>
          <p:cNvSpPr txBox="1"/>
          <p:nvPr/>
        </p:nvSpPr>
        <p:spPr>
          <a:xfrm>
            <a:off x="8554695" y="5338915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2030</a:t>
            </a:r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AF312003-7641-4AAA-884A-30D6BBDA8D6D}"/>
              </a:ext>
            </a:extLst>
          </p:cNvPr>
          <p:cNvSpPr/>
          <p:nvPr/>
        </p:nvSpPr>
        <p:spPr>
          <a:xfrm>
            <a:off x="7275871" y="2989006"/>
            <a:ext cx="4077927" cy="1940918"/>
          </a:xfrm>
          <a:custGeom>
            <a:avLst/>
            <a:gdLst>
              <a:gd name="connsiteX0" fmla="*/ 0 w 4060723"/>
              <a:gd name="connsiteY0" fmla="*/ 0 h 1907459"/>
              <a:gd name="connsiteX1" fmla="*/ 1406013 w 4060723"/>
              <a:gd name="connsiteY1" fmla="*/ 452284 h 1907459"/>
              <a:gd name="connsiteX2" fmla="*/ 4060723 w 4060723"/>
              <a:gd name="connsiteY2" fmla="*/ 1907459 h 190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0723" h="1907459">
                <a:moveTo>
                  <a:pt x="0" y="0"/>
                </a:moveTo>
                <a:cubicBezTo>
                  <a:pt x="364613" y="67187"/>
                  <a:pt x="729226" y="134374"/>
                  <a:pt x="1406013" y="452284"/>
                </a:cubicBezTo>
                <a:cubicBezTo>
                  <a:pt x="2082800" y="770194"/>
                  <a:pt x="3071761" y="1338826"/>
                  <a:pt x="4060723" y="1907459"/>
                </a:cubicBezTo>
              </a:path>
            </a:pathLst>
          </a:custGeom>
          <a:noFill/>
          <a:ln w="222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ECA6282C-D4FF-4465-9689-D06EF57E6A21}"/>
              </a:ext>
            </a:extLst>
          </p:cNvPr>
          <p:cNvSpPr/>
          <p:nvPr/>
        </p:nvSpPr>
        <p:spPr>
          <a:xfrm>
            <a:off x="8652387" y="3424119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606BABBA-20A0-4B67-B95D-81C17C100EB8}"/>
              </a:ext>
            </a:extLst>
          </p:cNvPr>
          <p:cNvSpPr/>
          <p:nvPr/>
        </p:nvSpPr>
        <p:spPr>
          <a:xfrm>
            <a:off x="11293767" y="4874374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CD47E69C-FF77-4A18-AFB3-42845E0CD59D}"/>
              </a:ext>
            </a:extLst>
          </p:cNvPr>
          <p:cNvSpPr txBox="1"/>
          <p:nvPr/>
        </p:nvSpPr>
        <p:spPr>
          <a:xfrm>
            <a:off x="10506235" y="4204682"/>
            <a:ext cx="1274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Policy pathway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37D2A75B-E933-4AF9-B4F3-F74455931D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67"/>
          <a:stretch/>
        </p:blipFill>
        <p:spPr>
          <a:xfrm>
            <a:off x="11158696" y="5987848"/>
            <a:ext cx="971151" cy="7927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147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 animBg="1"/>
      <p:bldP spid="13" grpId="0" animBg="1"/>
      <p:bldP spid="14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FB790-3A44-449F-81B4-DB87E26B4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The Carbon Risk Real Estate Monitor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D1749A-B741-48DE-96C6-345B76203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9" y="2320413"/>
            <a:ext cx="10921181" cy="3856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>
                <a:latin typeface="+mj-lt"/>
              </a:rPr>
              <a:t>1. We </a:t>
            </a:r>
            <a:r>
              <a:rPr lang="en-US" sz="1600" b="1">
                <a:latin typeface="+mj-lt"/>
              </a:rPr>
              <a:t>translate</a:t>
            </a:r>
            <a:r>
              <a:rPr lang="en-US" sz="1600">
                <a:latin typeface="+mj-lt"/>
              </a:rPr>
              <a:t> long-term policies into clear science based targets</a:t>
            </a:r>
          </a:p>
          <a:p>
            <a:pPr marL="0" indent="0">
              <a:buNone/>
            </a:pPr>
            <a:r>
              <a:rPr lang="en-US" sz="1400">
                <a:latin typeface="+mj-lt"/>
              </a:rPr>
              <a:t>	Global -&gt; National</a:t>
            </a:r>
          </a:p>
          <a:p>
            <a:pPr marL="0" indent="0">
              <a:buNone/>
            </a:pPr>
            <a:r>
              <a:rPr lang="en-US" sz="1400">
                <a:latin typeface="+mj-lt"/>
              </a:rPr>
              <a:t>	National -&gt; Real estate industry</a:t>
            </a:r>
          </a:p>
          <a:p>
            <a:pPr marL="0" indent="0">
              <a:buNone/>
            </a:pPr>
            <a:r>
              <a:rPr lang="en-US" sz="1400">
                <a:latin typeface="+mj-lt"/>
              </a:rPr>
              <a:t>	Real estate industry -&gt; Sectors</a:t>
            </a:r>
          </a:p>
          <a:p>
            <a:pPr marL="0" indent="0">
              <a:buNone/>
            </a:pPr>
            <a:endParaRPr lang="en-US" sz="1600">
              <a:latin typeface="+mj-lt"/>
            </a:endParaRPr>
          </a:p>
          <a:p>
            <a:pPr marL="0" indent="0">
              <a:buNone/>
            </a:pPr>
            <a:r>
              <a:rPr lang="en-US" sz="1600">
                <a:latin typeface="+mj-lt"/>
              </a:rPr>
              <a:t>2. </a:t>
            </a:r>
            <a:r>
              <a:rPr lang="en-US" sz="1600" b="1">
                <a:latin typeface="+mj-lt"/>
              </a:rPr>
              <a:t>Position you </a:t>
            </a:r>
            <a:r>
              <a:rPr lang="en-US" sz="1600">
                <a:latin typeface="+mj-lt"/>
              </a:rPr>
              <a:t>into the most relevant policy pathway</a:t>
            </a:r>
          </a:p>
          <a:p>
            <a:pPr marL="0" indent="0">
              <a:buNone/>
            </a:pPr>
            <a:endParaRPr lang="en-US" sz="1600">
              <a:latin typeface="+mj-lt"/>
            </a:endParaRPr>
          </a:p>
          <a:p>
            <a:pPr marL="0" indent="0">
              <a:buNone/>
            </a:pPr>
            <a:endParaRPr lang="en-US" sz="1600">
              <a:latin typeface="+mj-lt"/>
            </a:endParaRPr>
          </a:p>
          <a:p>
            <a:pPr marL="0" indent="0">
              <a:buNone/>
            </a:pPr>
            <a:r>
              <a:rPr lang="en-US" sz="1600">
                <a:latin typeface="+mj-lt"/>
              </a:rPr>
              <a:t> </a:t>
            </a:r>
          </a:p>
          <a:p>
            <a:pPr>
              <a:buFontTx/>
              <a:buChar char="-"/>
            </a:pPr>
            <a:endParaRPr lang="en-US" sz="1600">
              <a:latin typeface="+mj-lt"/>
            </a:endParaRPr>
          </a:p>
          <a:p>
            <a:endParaRPr lang="en-US" sz="1600">
              <a:latin typeface="+mj-lt"/>
            </a:endParaRPr>
          </a:p>
          <a:p>
            <a:endParaRPr lang="en-US" sz="1600">
              <a:latin typeface="+mj-lt"/>
            </a:endParaRPr>
          </a:p>
          <a:p>
            <a:endParaRPr lang="en-US" sz="1600">
              <a:latin typeface="+mj-lt"/>
            </a:endParaRP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10B669C1-ED56-4E3F-A78B-AF3610F7E8A4}"/>
              </a:ext>
            </a:extLst>
          </p:cNvPr>
          <p:cNvCxnSpPr/>
          <p:nvPr/>
        </p:nvCxnSpPr>
        <p:spPr>
          <a:xfrm>
            <a:off x="838200" y="1268361"/>
            <a:ext cx="612648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45C0C169-C364-42DE-B263-2C5B6F5148E6}"/>
              </a:ext>
            </a:extLst>
          </p:cNvPr>
          <p:cNvCxnSpPr/>
          <p:nvPr/>
        </p:nvCxnSpPr>
        <p:spPr>
          <a:xfrm>
            <a:off x="7266038" y="2595715"/>
            <a:ext cx="0" cy="27432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8D493E1-E42B-4919-A796-297E1F320653}"/>
              </a:ext>
            </a:extLst>
          </p:cNvPr>
          <p:cNvCxnSpPr/>
          <p:nvPr/>
        </p:nvCxnSpPr>
        <p:spPr>
          <a:xfrm>
            <a:off x="7266038" y="5329083"/>
            <a:ext cx="4365523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5C10EC8D-2405-4479-B404-F7D1BEC7F5BB}"/>
              </a:ext>
            </a:extLst>
          </p:cNvPr>
          <p:cNvSpPr txBox="1"/>
          <p:nvPr/>
        </p:nvSpPr>
        <p:spPr>
          <a:xfrm>
            <a:off x="6544238" y="2593924"/>
            <a:ext cx="721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gHg </a:t>
            </a:r>
          </a:p>
          <a:p>
            <a:pPr algn="ctr"/>
            <a:r>
              <a:rPr lang="en-US" sz="1200"/>
              <a:t>intensity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AC0AF4D-B4B3-4FE4-82D2-1CCA1701B24C}"/>
              </a:ext>
            </a:extLst>
          </p:cNvPr>
          <p:cNvSpPr txBox="1"/>
          <p:nvPr/>
        </p:nvSpPr>
        <p:spPr>
          <a:xfrm>
            <a:off x="11090058" y="5338915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2050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D2DDE58-CB40-4C06-90C1-D25F26DE307B}"/>
              </a:ext>
            </a:extLst>
          </p:cNvPr>
          <p:cNvSpPr txBox="1"/>
          <p:nvPr/>
        </p:nvSpPr>
        <p:spPr>
          <a:xfrm>
            <a:off x="8554695" y="5338915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2030</a:t>
            </a:r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B6DCB21F-E49C-4AFE-9B14-8882455AE547}"/>
              </a:ext>
            </a:extLst>
          </p:cNvPr>
          <p:cNvSpPr/>
          <p:nvPr/>
        </p:nvSpPr>
        <p:spPr>
          <a:xfrm>
            <a:off x="6737563" y="3209533"/>
            <a:ext cx="501428" cy="193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AF312003-7641-4AAA-884A-30D6BBDA8D6D}"/>
              </a:ext>
            </a:extLst>
          </p:cNvPr>
          <p:cNvSpPr/>
          <p:nvPr/>
        </p:nvSpPr>
        <p:spPr>
          <a:xfrm>
            <a:off x="7275871" y="2989006"/>
            <a:ext cx="4077927" cy="1940918"/>
          </a:xfrm>
          <a:custGeom>
            <a:avLst/>
            <a:gdLst>
              <a:gd name="connsiteX0" fmla="*/ 0 w 4060723"/>
              <a:gd name="connsiteY0" fmla="*/ 0 h 1907459"/>
              <a:gd name="connsiteX1" fmla="*/ 1406013 w 4060723"/>
              <a:gd name="connsiteY1" fmla="*/ 452284 h 1907459"/>
              <a:gd name="connsiteX2" fmla="*/ 4060723 w 4060723"/>
              <a:gd name="connsiteY2" fmla="*/ 1907459 h 190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0723" h="1907459">
                <a:moveTo>
                  <a:pt x="0" y="0"/>
                </a:moveTo>
                <a:cubicBezTo>
                  <a:pt x="364613" y="67187"/>
                  <a:pt x="729226" y="134374"/>
                  <a:pt x="1406013" y="452284"/>
                </a:cubicBezTo>
                <a:cubicBezTo>
                  <a:pt x="2082800" y="770194"/>
                  <a:pt x="3071761" y="1338826"/>
                  <a:pt x="4060723" y="1907459"/>
                </a:cubicBezTo>
              </a:path>
            </a:pathLst>
          </a:custGeom>
          <a:noFill/>
          <a:ln w="222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ECA6282C-D4FF-4465-9689-D06EF57E6A21}"/>
              </a:ext>
            </a:extLst>
          </p:cNvPr>
          <p:cNvSpPr/>
          <p:nvPr/>
        </p:nvSpPr>
        <p:spPr>
          <a:xfrm>
            <a:off x="8652387" y="3424119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606BABBA-20A0-4B67-B95D-81C17C100EB8}"/>
              </a:ext>
            </a:extLst>
          </p:cNvPr>
          <p:cNvSpPr/>
          <p:nvPr/>
        </p:nvSpPr>
        <p:spPr>
          <a:xfrm>
            <a:off x="11293767" y="4874374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473888A-314E-45EB-A61C-0061C431D765}"/>
              </a:ext>
            </a:extLst>
          </p:cNvPr>
          <p:cNvCxnSpPr>
            <a:stCxn id="12" idx="3"/>
          </p:cNvCxnSpPr>
          <p:nvPr/>
        </p:nvCxnSpPr>
        <p:spPr>
          <a:xfrm>
            <a:off x="7238991" y="3306519"/>
            <a:ext cx="1128261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4F50DDB9-3B20-41B9-AE71-4A46AA6A6107}"/>
              </a:ext>
            </a:extLst>
          </p:cNvPr>
          <p:cNvCxnSpPr/>
          <p:nvPr/>
        </p:nvCxnSpPr>
        <p:spPr>
          <a:xfrm>
            <a:off x="8377084" y="3306519"/>
            <a:ext cx="3017520" cy="0"/>
          </a:xfrm>
          <a:prstGeom prst="line">
            <a:avLst/>
          </a:prstGeom>
          <a:ln w="158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jl: omhoog/omlaag 24">
            <a:extLst>
              <a:ext uri="{FF2B5EF4-FFF2-40B4-BE49-F238E27FC236}">
                <a16:creationId xmlns:a16="http://schemas.microsoft.com/office/drawing/2014/main" id="{AFC909CF-730F-40FE-88CC-7159BC2443A0}"/>
              </a:ext>
            </a:extLst>
          </p:cNvPr>
          <p:cNvSpPr/>
          <p:nvPr/>
        </p:nvSpPr>
        <p:spPr>
          <a:xfrm>
            <a:off x="9261987" y="3316351"/>
            <a:ext cx="68815" cy="406729"/>
          </a:xfrm>
          <a:prstGeom prst="up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2873DA36-20C5-4731-8BB4-B04F5532FE83}"/>
              </a:ext>
            </a:extLst>
          </p:cNvPr>
          <p:cNvSpPr txBox="1"/>
          <p:nvPr/>
        </p:nvSpPr>
        <p:spPr>
          <a:xfrm>
            <a:off x="9284254" y="3365826"/>
            <a:ext cx="2116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C00000"/>
                </a:solidFill>
              </a:rPr>
              <a:t>Carbon stranded asset risk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37D2A75B-E933-4AF9-B4F3-F74455931D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67"/>
          <a:stretch/>
        </p:blipFill>
        <p:spPr>
          <a:xfrm>
            <a:off x="11158696" y="5987848"/>
            <a:ext cx="971151" cy="7927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469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FB790-3A44-449F-81B4-DB87E26B4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The Carbon Risk Real Estate Monitor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D1749A-B741-48DE-96C6-345B76203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9" y="2320413"/>
            <a:ext cx="10921181" cy="3856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>
                <a:latin typeface="+mj-lt"/>
              </a:rPr>
              <a:t>1. We </a:t>
            </a:r>
            <a:r>
              <a:rPr lang="en-US" sz="1600" b="1">
                <a:latin typeface="+mj-lt"/>
              </a:rPr>
              <a:t>translate</a:t>
            </a:r>
            <a:r>
              <a:rPr lang="en-US" sz="1600">
                <a:latin typeface="+mj-lt"/>
              </a:rPr>
              <a:t> long-term policies into clear science based targets</a:t>
            </a:r>
          </a:p>
          <a:p>
            <a:pPr marL="0" indent="0">
              <a:buNone/>
            </a:pPr>
            <a:r>
              <a:rPr lang="en-US" sz="1600">
                <a:latin typeface="+mj-lt"/>
              </a:rPr>
              <a:t>	</a:t>
            </a:r>
            <a:r>
              <a:rPr lang="en-US" sz="1400">
                <a:latin typeface="+mj-lt"/>
              </a:rPr>
              <a:t>Global -&gt; National</a:t>
            </a:r>
          </a:p>
          <a:p>
            <a:pPr marL="0" indent="0">
              <a:buNone/>
            </a:pPr>
            <a:r>
              <a:rPr lang="en-US" sz="1400">
                <a:latin typeface="+mj-lt"/>
              </a:rPr>
              <a:t>	National -&gt; Real estate industry</a:t>
            </a:r>
          </a:p>
          <a:p>
            <a:pPr marL="0" indent="0">
              <a:buNone/>
            </a:pPr>
            <a:r>
              <a:rPr lang="en-US" sz="1400">
                <a:latin typeface="+mj-lt"/>
              </a:rPr>
              <a:t>	Real estate industry -&gt; Sectors</a:t>
            </a:r>
          </a:p>
          <a:p>
            <a:pPr marL="0" indent="0">
              <a:buNone/>
            </a:pPr>
            <a:endParaRPr lang="en-US" sz="1600">
              <a:latin typeface="+mj-lt"/>
            </a:endParaRPr>
          </a:p>
          <a:p>
            <a:pPr marL="0" indent="0">
              <a:buNone/>
            </a:pPr>
            <a:r>
              <a:rPr lang="en-US" sz="1600">
                <a:latin typeface="+mj-lt"/>
              </a:rPr>
              <a:t>2. </a:t>
            </a:r>
            <a:r>
              <a:rPr lang="en-US" sz="1600" b="1">
                <a:latin typeface="+mj-lt"/>
              </a:rPr>
              <a:t>Position you </a:t>
            </a:r>
            <a:r>
              <a:rPr lang="en-US" sz="1600">
                <a:latin typeface="+mj-lt"/>
              </a:rPr>
              <a:t>into the most relevant policy pathway</a:t>
            </a:r>
          </a:p>
          <a:p>
            <a:pPr marL="0" indent="0">
              <a:buNone/>
            </a:pPr>
            <a:endParaRPr lang="en-US" sz="1600">
              <a:latin typeface="+mj-lt"/>
            </a:endParaRPr>
          </a:p>
          <a:p>
            <a:pPr marL="0" indent="0">
              <a:buNone/>
            </a:pPr>
            <a:r>
              <a:rPr lang="en-US" sz="1600">
                <a:latin typeface="+mj-lt"/>
              </a:rPr>
              <a:t>3. Determine your </a:t>
            </a:r>
            <a:r>
              <a:rPr lang="en-US" sz="1600" b="1">
                <a:latin typeface="+mj-lt"/>
              </a:rPr>
              <a:t>time to </a:t>
            </a:r>
            <a:r>
              <a:rPr lang="en-US" sz="1600">
                <a:latin typeface="+mj-lt"/>
              </a:rPr>
              <a:t>carbon stranded asset risk exposure</a:t>
            </a:r>
          </a:p>
          <a:p>
            <a:pPr marL="0" indent="0">
              <a:buNone/>
            </a:pPr>
            <a:endParaRPr lang="en-US" sz="1600">
              <a:latin typeface="+mj-lt"/>
            </a:endParaRPr>
          </a:p>
          <a:p>
            <a:pPr marL="0" indent="0">
              <a:buNone/>
            </a:pPr>
            <a:endParaRPr lang="en-US" sz="1600">
              <a:latin typeface="+mj-lt"/>
            </a:endParaRPr>
          </a:p>
          <a:p>
            <a:pPr marL="0" indent="0">
              <a:buNone/>
            </a:pPr>
            <a:endParaRPr lang="en-US" sz="1600">
              <a:latin typeface="+mj-lt"/>
            </a:endParaRPr>
          </a:p>
          <a:p>
            <a:pPr marL="0" indent="0">
              <a:buNone/>
            </a:pPr>
            <a:r>
              <a:rPr lang="en-US" sz="1600">
                <a:latin typeface="+mj-lt"/>
              </a:rPr>
              <a:t> </a:t>
            </a:r>
          </a:p>
          <a:p>
            <a:pPr>
              <a:buFontTx/>
              <a:buChar char="-"/>
            </a:pPr>
            <a:endParaRPr lang="en-US" sz="1600">
              <a:latin typeface="+mj-lt"/>
            </a:endParaRPr>
          </a:p>
          <a:p>
            <a:endParaRPr lang="en-US" sz="1600">
              <a:latin typeface="+mj-lt"/>
            </a:endParaRPr>
          </a:p>
          <a:p>
            <a:endParaRPr lang="en-US" sz="1600">
              <a:latin typeface="+mj-lt"/>
            </a:endParaRPr>
          </a:p>
          <a:p>
            <a:endParaRPr lang="en-US" sz="1600">
              <a:latin typeface="+mj-lt"/>
            </a:endParaRP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10B669C1-ED56-4E3F-A78B-AF3610F7E8A4}"/>
              </a:ext>
            </a:extLst>
          </p:cNvPr>
          <p:cNvCxnSpPr/>
          <p:nvPr/>
        </p:nvCxnSpPr>
        <p:spPr>
          <a:xfrm>
            <a:off x="838200" y="1268361"/>
            <a:ext cx="612648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45C0C169-C364-42DE-B263-2C5B6F5148E6}"/>
              </a:ext>
            </a:extLst>
          </p:cNvPr>
          <p:cNvCxnSpPr/>
          <p:nvPr/>
        </p:nvCxnSpPr>
        <p:spPr>
          <a:xfrm>
            <a:off x="7266038" y="2595715"/>
            <a:ext cx="0" cy="27432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8D493E1-E42B-4919-A796-297E1F320653}"/>
              </a:ext>
            </a:extLst>
          </p:cNvPr>
          <p:cNvCxnSpPr/>
          <p:nvPr/>
        </p:nvCxnSpPr>
        <p:spPr>
          <a:xfrm>
            <a:off x="7266038" y="5329083"/>
            <a:ext cx="4365523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5C10EC8D-2405-4479-B404-F7D1BEC7F5BB}"/>
              </a:ext>
            </a:extLst>
          </p:cNvPr>
          <p:cNvSpPr txBox="1"/>
          <p:nvPr/>
        </p:nvSpPr>
        <p:spPr>
          <a:xfrm>
            <a:off x="6544238" y="2593924"/>
            <a:ext cx="721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gHg </a:t>
            </a:r>
          </a:p>
          <a:p>
            <a:pPr algn="ctr"/>
            <a:r>
              <a:rPr lang="en-US" sz="1200"/>
              <a:t>intensity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AC0AF4D-B4B3-4FE4-82D2-1CCA1701B24C}"/>
              </a:ext>
            </a:extLst>
          </p:cNvPr>
          <p:cNvSpPr txBox="1"/>
          <p:nvPr/>
        </p:nvSpPr>
        <p:spPr>
          <a:xfrm>
            <a:off x="11090058" y="5338915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2050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D2DDE58-CB40-4C06-90C1-D25F26DE307B}"/>
              </a:ext>
            </a:extLst>
          </p:cNvPr>
          <p:cNvSpPr txBox="1"/>
          <p:nvPr/>
        </p:nvSpPr>
        <p:spPr>
          <a:xfrm>
            <a:off x="8554695" y="5338915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2030</a:t>
            </a:r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B6DCB21F-E49C-4AFE-9B14-8882455AE547}"/>
              </a:ext>
            </a:extLst>
          </p:cNvPr>
          <p:cNvSpPr/>
          <p:nvPr/>
        </p:nvSpPr>
        <p:spPr>
          <a:xfrm>
            <a:off x="6737563" y="3209533"/>
            <a:ext cx="501428" cy="193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AF312003-7641-4AAA-884A-30D6BBDA8D6D}"/>
              </a:ext>
            </a:extLst>
          </p:cNvPr>
          <p:cNvSpPr/>
          <p:nvPr/>
        </p:nvSpPr>
        <p:spPr>
          <a:xfrm>
            <a:off x="7275871" y="2989006"/>
            <a:ext cx="4077927" cy="1940918"/>
          </a:xfrm>
          <a:custGeom>
            <a:avLst/>
            <a:gdLst>
              <a:gd name="connsiteX0" fmla="*/ 0 w 4060723"/>
              <a:gd name="connsiteY0" fmla="*/ 0 h 1907459"/>
              <a:gd name="connsiteX1" fmla="*/ 1406013 w 4060723"/>
              <a:gd name="connsiteY1" fmla="*/ 452284 h 1907459"/>
              <a:gd name="connsiteX2" fmla="*/ 4060723 w 4060723"/>
              <a:gd name="connsiteY2" fmla="*/ 1907459 h 190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0723" h="1907459">
                <a:moveTo>
                  <a:pt x="0" y="0"/>
                </a:moveTo>
                <a:cubicBezTo>
                  <a:pt x="364613" y="67187"/>
                  <a:pt x="729226" y="134374"/>
                  <a:pt x="1406013" y="452284"/>
                </a:cubicBezTo>
                <a:cubicBezTo>
                  <a:pt x="2082800" y="770194"/>
                  <a:pt x="3071761" y="1338826"/>
                  <a:pt x="4060723" y="1907459"/>
                </a:cubicBezTo>
              </a:path>
            </a:pathLst>
          </a:custGeom>
          <a:noFill/>
          <a:ln w="222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ECA6282C-D4FF-4465-9689-D06EF57E6A21}"/>
              </a:ext>
            </a:extLst>
          </p:cNvPr>
          <p:cNvSpPr/>
          <p:nvPr/>
        </p:nvSpPr>
        <p:spPr>
          <a:xfrm>
            <a:off x="8652387" y="3424119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606BABBA-20A0-4B67-B95D-81C17C100EB8}"/>
              </a:ext>
            </a:extLst>
          </p:cNvPr>
          <p:cNvSpPr/>
          <p:nvPr/>
        </p:nvSpPr>
        <p:spPr>
          <a:xfrm>
            <a:off x="11293767" y="4874374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473888A-314E-45EB-A61C-0061C431D765}"/>
              </a:ext>
            </a:extLst>
          </p:cNvPr>
          <p:cNvCxnSpPr>
            <a:stCxn id="12" idx="3"/>
          </p:cNvCxnSpPr>
          <p:nvPr/>
        </p:nvCxnSpPr>
        <p:spPr>
          <a:xfrm>
            <a:off x="7238991" y="3306519"/>
            <a:ext cx="1128261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79A7D852-ADE5-48EF-B466-44B4E3E07F11}"/>
              </a:ext>
            </a:extLst>
          </p:cNvPr>
          <p:cNvCxnSpPr/>
          <p:nvPr/>
        </p:nvCxnSpPr>
        <p:spPr>
          <a:xfrm>
            <a:off x="8367252" y="3306519"/>
            <a:ext cx="0" cy="2022564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01655171-100B-4405-BB4C-A18C76FBD737}"/>
              </a:ext>
            </a:extLst>
          </p:cNvPr>
          <p:cNvSpPr txBox="1"/>
          <p:nvPr/>
        </p:nvSpPr>
        <p:spPr>
          <a:xfrm>
            <a:off x="8117824" y="5447679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chemeClr val="accent1">
                    <a:lumMod val="75000"/>
                  </a:schemeClr>
                </a:solidFill>
              </a:rPr>
              <a:t>2027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4F50DDB9-3B20-41B9-AE71-4A46AA6A6107}"/>
              </a:ext>
            </a:extLst>
          </p:cNvPr>
          <p:cNvCxnSpPr/>
          <p:nvPr/>
        </p:nvCxnSpPr>
        <p:spPr>
          <a:xfrm>
            <a:off x="8377084" y="3306519"/>
            <a:ext cx="3017520" cy="0"/>
          </a:xfrm>
          <a:prstGeom prst="line">
            <a:avLst/>
          </a:prstGeom>
          <a:ln w="158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jl: omhoog/omlaag 24">
            <a:extLst>
              <a:ext uri="{FF2B5EF4-FFF2-40B4-BE49-F238E27FC236}">
                <a16:creationId xmlns:a16="http://schemas.microsoft.com/office/drawing/2014/main" id="{AFC909CF-730F-40FE-88CC-7159BC2443A0}"/>
              </a:ext>
            </a:extLst>
          </p:cNvPr>
          <p:cNvSpPr/>
          <p:nvPr/>
        </p:nvSpPr>
        <p:spPr>
          <a:xfrm>
            <a:off x="9261987" y="3316351"/>
            <a:ext cx="68815" cy="406729"/>
          </a:xfrm>
          <a:prstGeom prst="up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2873DA36-20C5-4731-8BB4-B04F5532FE83}"/>
              </a:ext>
            </a:extLst>
          </p:cNvPr>
          <p:cNvSpPr txBox="1"/>
          <p:nvPr/>
        </p:nvSpPr>
        <p:spPr>
          <a:xfrm>
            <a:off x="9284254" y="3365826"/>
            <a:ext cx="2116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C00000"/>
                </a:solidFill>
              </a:rPr>
              <a:t>Carbon stranded asset risk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37D2A75B-E933-4AF9-B4F3-F74455931D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67"/>
          <a:stretch/>
        </p:blipFill>
        <p:spPr>
          <a:xfrm>
            <a:off x="11158696" y="5987848"/>
            <a:ext cx="971151" cy="7927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052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FB790-3A44-449F-81B4-DB87E26B4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The Carbon Risk Real Estate Monitor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D1749A-B741-48DE-96C6-345B76203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9" y="2320413"/>
            <a:ext cx="10921181" cy="4235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>
                <a:latin typeface="+mj-lt"/>
              </a:rPr>
              <a:t>1. We </a:t>
            </a:r>
            <a:r>
              <a:rPr lang="en-US" sz="1600" b="1">
                <a:latin typeface="+mj-lt"/>
              </a:rPr>
              <a:t>translate</a:t>
            </a:r>
            <a:r>
              <a:rPr lang="en-US" sz="1600">
                <a:latin typeface="+mj-lt"/>
              </a:rPr>
              <a:t> long-term policies into clear science based targets</a:t>
            </a:r>
          </a:p>
          <a:p>
            <a:pPr marL="0" indent="0">
              <a:buNone/>
            </a:pPr>
            <a:r>
              <a:rPr lang="en-US" sz="1600">
                <a:latin typeface="+mj-lt"/>
              </a:rPr>
              <a:t>	</a:t>
            </a:r>
            <a:r>
              <a:rPr lang="en-US" sz="1400">
                <a:latin typeface="+mj-lt"/>
              </a:rPr>
              <a:t>Global -&gt; National</a:t>
            </a:r>
          </a:p>
          <a:p>
            <a:pPr marL="0" indent="0">
              <a:buNone/>
            </a:pPr>
            <a:r>
              <a:rPr lang="en-US" sz="1400">
                <a:latin typeface="+mj-lt"/>
              </a:rPr>
              <a:t>	National -&gt; Real estate industry</a:t>
            </a:r>
          </a:p>
          <a:p>
            <a:pPr marL="0" indent="0">
              <a:buNone/>
            </a:pPr>
            <a:r>
              <a:rPr lang="en-US" sz="1400">
                <a:latin typeface="+mj-lt"/>
              </a:rPr>
              <a:t>	Real estate industry -&gt; Sectors</a:t>
            </a:r>
          </a:p>
          <a:p>
            <a:pPr marL="0" indent="0">
              <a:buNone/>
            </a:pPr>
            <a:endParaRPr lang="en-US" sz="1600">
              <a:latin typeface="+mj-lt"/>
            </a:endParaRPr>
          </a:p>
          <a:p>
            <a:pPr marL="0" indent="0">
              <a:buNone/>
            </a:pPr>
            <a:r>
              <a:rPr lang="en-US" sz="1600">
                <a:latin typeface="+mj-lt"/>
              </a:rPr>
              <a:t>2. </a:t>
            </a:r>
            <a:r>
              <a:rPr lang="en-US" sz="1600" b="1">
                <a:latin typeface="+mj-lt"/>
              </a:rPr>
              <a:t>Position you </a:t>
            </a:r>
            <a:r>
              <a:rPr lang="en-US" sz="1600">
                <a:latin typeface="+mj-lt"/>
              </a:rPr>
              <a:t>into the most relevant policy pathway</a:t>
            </a:r>
          </a:p>
          <a:p>
            <a:pPr marL="0" indent="0">
              <a:buNone/>
            </a:pPr>
            <a:endParaRPr lang="en-US" sz="1600">
              <a:latin typeface="+mj-lt"/>
            </a:endParaRPr>
          </a:p>
          <a:p>
            <a:pPr marL="0" indent="0">
              <a:buNone/>
            </a:pPr>
            <a:r>
              <a:rPr lang="en-US" sz="1600">
                <a:latin typeface="+mj-lt"/>
              </a:rPr>
              <a:t>3. Determine your </a:t>
            </a:r>
            <a:r>
              <a:rPr lang="en-US" sz="1600" b="1">
                <a:latin typeface="+mj-lt"/>
              </a:rPr>
              <a:t>time to </a:t>
            </a:r>
            <a:r>
              <a:rPr lang="en-US" sz="1600">
                <a:latin typeface="+mj-lt"/>
              </a:rPr>
              <a:t>carbon stranded asset risk exposure</a:t>
            </a:r>
          </a:p>
          <a:p>
            <a:pPr marL="0" indent="0">
              <a:buNone/>
            </a:pPr>
            <a:endParaRPr lang="en-US" sz="1600">
              <a:latin typeface="+mj-lt"/>
            </a:endParaRPr>
          </a:p>
          <a:p>
            <a:pPr marL="0" indent="0">
              <a:buNone/>
            </a:pPr>
            <a:r>
              <a:rPr lang="en-US" sz="1600">
                <a:latin typeface="+mj-lt"/>
              </a:rPr>
              <a:t>4. Help you consider steps to </a:t>
            </a:r>
            <a:r>
              <a:rPr lang="en-US" sz="1600" b="1">
                <a:latin typeface="+mj-lt"/>
              </a:rPr>
              <a:t>reduce</a:t>
            </a:r>
            <a:r>
              <a:rPr lang="en-US" sz="1600">
                <a:latin typeface="+mj-lt"/>
              </a:rPr>
              <a:t> your stranded carbon risk exposure  </a:t>
            </a:r>
          </a:p>
          <a:p>
            <a:pPr marL="0" indent="0">
              <a:buNone/>
            </a:pPr>
            <a:endParaRPr lang="en-US" sz="2000">
              <a:latin typeface="+mj-lt"/>
            </a:endParaRPr>
          </a:p>
          <a:p>
            <a:pPr marL="0" indent="0">
              <a:buNone/>
            </a:pPr>
            <a:r>
              <a:rPr lang="en-US" sz="2000">
                <a:latin typeface="+mj-lt"/>
              </a:rPr>
              <a:t> </a:t>
            </a:r>
          </a:p>
          <a:p>
            <a:pPr>
              <a:buFontTx/>
              <a:buChar char="-"/>
            </a:pPr>
            <a:endParaRPr lang="en-US" sz="2000">
              <a:latin typeface="+mj-lt"/>
            </a:endParaRPr>
          </a:p>
          <a:p>
            <a:endParaRPr lang="en-US" sz="2000">
              <a:latin typeface="+mj-lt"/>
            </a:endParaRPr>
          </a:p>
          <a:p>
            <a:endParaRPr lang="en-US" sz="2000">
              <a:latin typeface="+mj-lt"/>
            </a:endParaRPr>
          </a:p>
          <a:p>
            <a:endParaRPr lang="en-US" sz="2000">
              <a:latin typeface="+mj-lt"/>
            </a:endParaRP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10B669C1-ED56-4E3F-A78B-AF3610F7E8A4}"/>
              </a:ext>
            </a:extLst>
          </p:cNvPr>
          <p:cNvCxnSpPr/>
          <p:nvPr/>
        </p:nvCxnSpPr>
        <p:spPr>
          <a:xfrm>
            <a:off x="838200" y="1268361"/>
            <a:ext cx="612648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45C0C169-C364-42DE-B263-2C5B6F5148E6}"/>
              </a:ext>
            </a:extLst>
          </p:cNvPr>
          <p:cNvCxnSpPr/>
          <p:nvPr/>
        </p:nvCxnSpPr>
        <p:spPr>
          <a:xfrm>
            <a:off x="7266038" y="2595715"/>
            <a:ext cx="0" cy="27432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8D493E1-E42B-4919-A796-297E1F320653}"/>
              </a:ext>
            </a:extLst>
          </p:cNvPr>
          <p:cNvCxnSpPr/>
          <p:nvPr/>
        </p:nvCxnSpPr>
        <p:spPr>
          <a:xfrm>
            <a:off x="7266038" y="5329083"/>
            <a:ext cx="4365523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5C10EC8D-2405-4479-B404-F7D1BEC7F5BB}"/>
              </a:ext>
            </a:extLst>
          </p:cNvPr>
          <p:cNvSpPr txBox="1"/>
          <p:nvPr/>
        </p:nvSpPr>
        <p:spPr>
          <a:xfrm>
            <a:off x="6544238" y="2593924"/>
            <a:ext cx="721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gHg </a:t>
            </a:r>
          </a:p>
          <a:p>
            <a:pPr algn="ctr"/>
            <a:r>
              <a:rPr lang="en-US" sz="1200"/>
              <a:t>intensity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AC0AF4D-B4B3-4FE4-82D2-1CCA1701B24C}"/>
              </a:ext>
            </a:extLst>
          </p:cNvPr>
          <p:cNvSpPr txBox="1"/>
          <p:nvPr/>
        </p:nvSpPr>
        <p:spPr>
          <a:xfrm>
            <a:off x="11090058" y="5338915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2050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D2DDE58-CB40-4C06-90C1-D25F26DE307B}"/>
              </a:ext>
            </a:extLst>
          </p:cNvPr>
          <p:cNvSpPr txBox="1"/>
          <p:nvPr/>
        </p:nvSpPr>
        <p:spPr>
          <a:xfrm>
            <a:off x="8554695" y="5338915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2030</a:t>
            </a:r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B6DCB21F-E49C-4AFE-9B14-8882455AE547}"/>
              </a:ext>
            </a:extLst>
          </p:cNvPr>
          <p:cNvSpPr/>
          <p:nvPr/>
        </p:nvSpPr>
        <p:spPr>
          <a:xfrm>
            <a:off x="6737563" y="3209533"/>
            <a:ext cx="501428" cy="193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AF312003-7641-4AAA-884A-30D6BBDA8D6D}"/>
              </a:ext>
            </a:extLst>
          </p:cNvPr>
          <p:cNvSpPr/>
          <p:nvPr/>
        </p:nvSpPr>
        <p:spPr>
          <a:xfrm>
            <a:off x="7275871" y="2989006"/>
            <a:ext cx="4077927" cy="1940918"/>
          </a:xfrm>
          <a:custGeom>
            <a:avLst/>
            <a:gdLst>
              <a:gd name="connsiteX0" fmla="*/ 0 w 4060723"/>
              <a:gd name="connsiteY0" fmla="*/ 0 h 1907459"/>
              <a:gd name="connsiteX1" fmla="*/ 1406013 w 4060723"/>
              <a:gd name="connsiteY1" fmla="*/ 452284 h 1907459"/>
              <a:gd name="connsiteX2" fmla="*/ 4060723 w 4060723"/>
              <a:gd name="connsiteY2" fmla="*/ 1907459 h 190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0723" h="1907459">
                <a:moveTo>
                  <a:pt x="0" y="0"/>
                </a:moveTo>
                <a:cubicBezTo>
                  <a:pt x="364613" y="67187"/>
                  <a:pt x="729226" y="134374"/>
                  <a:pt x="1406013" y="452284"/>
                </a:cubicBezTo>
                <a:cubicBezTo>
                  <a:pt x="2082800" y="770194"/>
                  <a:pt x="3071761" y="1338826"/>
                  <a:pt x="4060723" y="1907459"/>
                </a:cubicBezTo>
              </a:path>
            </a:pathLst>
          </a:custGeom>
          <a:noFill/>
          <a:ln w="222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ECA6282C-D4FF-4465-9689-D06EF57E6A21}"/>
              </a:ext>
            </a:extLst>
          </p:cNvPr>
          <p:cNvSpPr/>
          <p:nvPr/>
        </p:nvSpPr>
        <p:spPr>
          <a:xfrm>
            <a:off x="8652387" y="3424119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606BABBA-20A0-4B67-B95D-81C17C100EB8}"/>
              </a:ext>
            </a:extLst>
          </p:cNvPr>
          <p:cNvSpPr/>
          <p:nvPr/>
        </p:nvSpPr>
        <p:spPr>
          <a:xfrm>
            <a:off x="11293767" y="4874374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473888A-314E-45EB-A61C-0061C431D765}"/>
              </a:ext>
            </a:extLst>
          </p:cNvPr>
          <p:cNvCxnSpPr>
            <a:stCxn id="12" idx="3"/>
          </p:cNvCxnSpPr>
          <p:nvPr/>
        </p:nvCxnSpPr>
        <p:spPr>
          <a:xfrm>
            <a:off x="7238991" y="3306519"/>
            <a:ext cx="1128261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01655171-100B-4405-BB4C-A18C76FBD737}"/>
              </a:ext>
            </a:extLst>
          </p:cNvPr>
          <p:cNvSpPr txBox="1"/>
          <p:nvPr/>
        </p:nvSpPr>
        <p:spPr>
          <a:xfrm>
            <a:off x="8117824" y="5447679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chemeClr val="accent1">
                    <a:lumMod val="75000"/>
                  </a:schemeClr>
                </a:solidFill>
              </a:rPr>
              <a:t>2027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02B662DB-DB8B-4DCF-98EC-5591A2264613}"/>
              </a:ext>
            </a:extLst>
          </p:cNvPr>
          <p:cNvCxnSpPr/>
          <p:nvPr/>
        </p:nvCxnSpPr>
        <p:spPr>
          <a:xfrm>
            <a:off x="8367252" y="3306519"/>
            <a:ext cx="0" cy="8721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ABD39D76-A0EB-462E-AED7-951DDF377074}"/>
              </a:ext>
            </a:extLst>
          </p:cNvPr>
          <p:cNvCxnSpPr/>
          <p:nvPr/>
        </p:nvCxnSpPr>
        <p:spPr>
          <a:xfrm>
            <a:off x="8367252" y="4178710"/>
            <a:ext cx="169114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8D50C25E-C8FA-4C56-BC0E-0E278E305160}"/>
              </a:ext>
            </a:extLst>
          </p:cNvPr>
          <p:cNvCxnSpPr/>
          <p:nvPr/>
        </p:nvCxnSpPr>
        <p:spPr>
          <a:xfrm>
            <a:off x="10058400" y="4178710"/>
            <a:ext cx="0" cy="1160205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7515AE6A-56C2-485F-9A3E-D9BD85FD2165}"/>
              </a:ext>
            </a:extLst>
          </p:cNvPr>
          <p:cNvSpPr txBox="1"/>
          <p:nvPr/>
        </p:nvSpPr>
        <p:spPr>
          <a:xfrm>
            <a:off x="9808972" y="5461075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chemeClr val="accent1">
                    <a:lumMod val="75000"/>
                  </a:schemeClr>
                </a:solidFill>
              </a:rPr>
              <a:t>2040</a:t>
            </a: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D48FF2D4-8379-4D51-880A-5599AC9A5B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67"/>
          <a:stretch/>
        </p:blipFill>
        <p:spPr>
          <a:xfrm>
            <a:off x="11158696" y="5987848"/>
            <a:ext cx="971151" cy="7927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306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FB790-3A44-449F-81B4-DB87E26B4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The Carbon Risk Real Estate Monitor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D1749A-B741-48DE-96C6-345B76203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9" y="2801923"/>
            <a:ext cx="10921181" cy="3754151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1800">
                <a:latin typeface="+mj-lt"/>
              </a:rPr>
              <a:t>Helps you to identify the carbon policy measures, most relevant to you</a:t>
            </a:r>
          </a:p>
          <a:p>
            <a:pPr marL="342900" indent="-342900">
              <a:buAutoNum type="arabicPeriod"/>
            </a:pPr>
            <a:endParaRPr lang="en-US" sz="1800" b="1">
              <a:latin typeface="+mj-lt"/>
            </a:endParaRPr>
          </a:p>
          <a:p>
            <a:pPr marL="342900" indent="-342900">
              <a:buAutoNum type="arabicPeriod"/>
            </a:pPr>
            <a:r>
              <a:rPr lang="en-US" sz="1800">
                <a:latin typeface="+mj-lt"/>
              </a:rPr>
              <a:t>Will quantify your exposure to carbon stranded asset risk</a:t>
            </a:r>
          </a:p>
          <a:p>
            <a:pPr marL="342900" indent="-342900">
              <a:buAutoNum type="arabicPeriod"/>
            </a:pPr>
            <a:endParaRPr lang="en-US" sz="1800">
              <a:latin typeface="+mj-lt"/>
            </a:endParaRPr>
          </a:p>
          <a:p>
            <a:pPr marL="342900" indent="-342900">
              <a:buAutoNum type="arabicPeriod"/>
            </a:pPr>
            <a:r>
              <a:rPr lang="en-US" sz="1800">
                <a:latin typeface="+mj-lt"/>
              </a:rPr>
              <a:t>Helps you time retrofits, and align these with future policy implications</a:t>
            </a:r>
          </a:p>
          <a:p>
            <a:pPr marL="342900" indent="-342900">
              <a:buAutoNum type="arabicPeriod"/>
            </a:pPr>
            <a:endParaRPr lang="en-US" sz="2000">
              <a:latin typeface="+mj-lt"/>
            </a:endParaRPr>
          </a:p>
          <a:p>
            <a:pPr marL="0" indent="0">
              <a:buNone/>
            </a:pPr>
            <a:endParaRPr lang="en-US" sz="2000">
              <a:latin typeface="+mj-lt"/>
            </a:endParaRPr>
          </a:p>
          <a:p>
            <a:pPr marL="0" indent="0">
              <a:buNone/>
            </a:pPr>
            <a:r>
              <a:rPr lang="en-US" sz="2000">
                <a:latin typeface="+mj-lt"/>
              </a:rPr>
              <a:t> </a:t>
            </a:r>
          </a:p>
          <a:p>
            <a:pPr>
              <a:buFontTx/>
              <a:buChar char="-"/>
            </a:pPr>
            <a:endParaRPr lang="en-US" sz="2000">
              <a:latin typeface="+mj-lt"/>
            </a:endParaRPr>
          </a:p>
          <a:p>
            <a:endParaRPr lang="en-US" sz="2000">
              <a:latin typeface="+mj-lt"/>
            </a:endParaRPr>
          </a:p>
          <a:p>
            <a:endParaRPr lang="en-US" sz="2000">
              <a:latin typeface="+mj-lt"/>
            </a:endParaRPr>
          </a:p>
          <a:p>
            <a:endParaRPr lang="en-US" sz="2000">
              <a:latin typeface="+mj-lt"/>
            </a:endParaRP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10B669C1-ED56-4E3F-A78B-AF3610F7E8A4}"/>
              </a:ext>
            </a:extLst>
          </p:cNvPr>
          <p:cNvCxnSpPr/>
          <p:nvPr/>
        </p:nvCxnSpPr>
        <p:spPr>
          <a:xfrm>
            <a:off x="838200" y="1268361"/>
            <a:ext cx="612648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D48FF2D4-8379-4D51-880A-5599AC9A5B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67"/>
          <a:stretch/>
        </p:blipFill>
        <p:spPr>
          <a:xfrm>
            <a:off x="11158696" y="5987848"/>
            <a:ext cx="971151" cy="7927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615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D469D-D4DD-4C85-AC49-1DC7E8038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My Oprah moment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3C6464-EEFA-4ADC-A25A-8A1FA0D43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39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2200">
                <a:latin typeface="+mj-lt"/>
              </a:rPr>
              <a:t>All of you can use the CRREM tool, </a:t>
            </a:r>
          </a:p>
          <a:p>
            <a:pPr marL="0" indent="0">
              <a:buNone/>
            </a:pPr>
            <a:r>
              <a:rPr lang="en-US" sz="2200" i="1">
                <a:latin typeface="+mj-lt"/>
              </a:rPr>
              <a:t>for free</a:t>
            </a:r>
          </a:p>
          <a:p>
            <a:endParaRPr lang="en-US" sz="2200">
              <a:latin typeface="+mj-lt"/>
            </a:endParaRPr>
          </a:p>
          <a:p>
            <a:pPr marL="0" indent="0">
              <a:buNone/>
            </a:pPr>
            <a:endParaRPr lang="en-US" sz="2200">
              <a:latin typeface="+mj-lt"/>
            </a:endParaRPr>
          </a:p>
          <a:p>
            <a:pPr marL="0" indent="0">
              <a:buNone/>
            </a:pPr>
            <a:endParaRPr lang="en-US" sz="2200">
              <a:latin typeface="+mj-lt"/>
            </a:endParaRPr>
          </a:p>
          <a:p>
            <a:pPr marL="0" indent="0">
              <a:buNone/>
            </a:pPr>
            <a:endParaRPr lang="en-US" sz="2200">
              <a:latin typeface="+mj-lt"/>
            </a:endParaRPr>
          </a:p>
          <a:p>
            <a:pPr marL="0" indent="0">
              <a:buNone/>
            </a:pPr>
            <a:endParaRPr lang="en-US" sz="2200">
              <a:latin typeface="+mj-lt"/>
            </a:endParaRPr>
          </a:p>
          <a:p>
            <a:pPr marL="0" indent="0">
              <a:buNone/>
            </a:pPr>
            <a:r>
              <a:rPr lang="en-US" sz="2200">
                <a:latin typeface="+mj-lt"/>
              </a:rPr>
              <a:t>One more thing…</a:t>
            </a:r>
          </a:p>
          <a:p>
            <a:pPr marL="0" indent="0">
              <a:buNone/>
            </a:pPr>
            <a:r>
              <a:rPr lang="en-US" sz="1900">
                <a:latin typeface="+mj-lt"/>
              </a:rPr>
              <a:t>        Your investors will also be using the CRREM tool for free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71834A-12F3-4457-87A0-89D3F5008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723" y="1976283"/>
            <a:ext cx="6449961" cy="338880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BD8D711-57F1-4346-ABEF-8D7801BF5A33}"/>
              </a:ext>
            </a:extLst>
          </p:cNvPr>
          <p:cNvSpPr txBox="1"/>
          <p:nvPr/>
        </p:nvSpPr>
        <p:spPr>
          <a:xfrm>
            <a:off x="7718323" y="2143431"/>
            <a:ext cx="157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www.crrem.eu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4F63D1E-61F7-405C-A8A3-D51F76FBB5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67"/>
          <a:stretch/>
        </p:blipFill>
        <p:spPr>
          <a:xfrm>
            <a:off x="11158696" y="5987848"/>
            <a:ext cx="971151" cy="792781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7218054C-316B-4C67-ABF6-B26D4846BD4D}"/>
              </a:ext>
            </a:extLst>
          </p:cNvPr>
          <p:cNvCxnSpPr/>
          <p:nvPr/>
        </p:nvCxnSpPr>
        <p:spPr>
          <a:xfrm>
            <a:off x="838200" y="1268361"/>
            <a:ext cx="329184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6676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250</Words>
  <Application>Microsoft Office PowerPoint</Application>
  <PresentationFormat>Panorámica</PresentationFormat>
  <Paragraphs>125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Stranded by Carbon Risk </vt:lpstr>
      <vt:lpstr>Lost in translation</vt:lpstr>
      <vt:lpstr>Climate policy implications</vt:lpstr>
      <vt:lpstr>The Carbon Risk Real Estate Monitor</vt:lpstr>
      <vt:lpstr>The Carbon Risk Real Estate Monitor</vt:lpstr>
      <vt:lpstr>The Carbon Risk Real Estate Monitor</vt:lpstr>
      <vt:lpstr>The Carbon Risk Real Estate Monitor</vt:lpstr>
      <vt:lpstr>The Carbon Risk Real Estate Monitor</vt:lpstr>
      <vt:lpstr>My Oprah moment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Stranded by Carbon Risk</dc:title>
  <dc:creator>Dirk Brounen</dc:creator>
  <cp:lastModifiedBy>paloma</cp:lastModifiedBy>
  <cp:revision>27</cp:revision>
  <dcterms:created xsi:type="dcterms:W3CDTF">2020-01-09T09:07:29Z</dcterms:created>
  <dcterms:modified xsi:type="dcterms:W3CDTF">2021-01-25T16:49:18Z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EC9F3D19-E1F5-4660-9309-A61312629876</vt:lpwstr>
  </property>
  <property fmtid="{D5CDD505-2E9C-101B-9397-08002B2CF9AE}" pid="3" name="ArticulatePath">
    <vt:lpwstr>Presentatie1</vt:lpwstr>
  </property>
</Properties>
</file>